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66" r:id="rId3"/>
    <p:sldId id="291" r:id="rId4"/>
    <p:sldId id="257" r:id="rId5"/>
    <p:sldId id="267" r:id="rId6"/>
    <p:sldId id="259" r:id="rId7"/>
    <p:sldId id="268" r:id="rId8"/>
    <p:sldId id="275" r:id="rId9"/>
    <p:sldId id="258" r:id="rId10"/>
    <p:sldId id="269" r:id="rId11"/>
    <p:sldId id="276" r:id="rId12"/>
    <p:sldId id="262" r:id="rId13"/>
    <p:sldId id="285" r:id="rId14"/>
    <p:sldId id="284" r:id="rId15"/>
    <p:sldId id="287" r:id="rId16"/>
    <p:sldId id="288" r:id="rId17"/>
    <p:sldId id="260" r:id="rId18"/>
    <p:sldId id="261" r:id="rId19"/>
    <p:sldId id="294" r:id="rId20"/>
    <p:sldId id="295" r:id="rId21"/>
    <p:sldId id="263" r:id="rId22"/>
    <p:sldId id="290" r:id="rId23"/>
    <p:sldId id="289" r:id="rId24"/>
    <p:sldId id="283" r:id="rId25"/>
    <p:sldId id="299" r:id="rId26"/>
    <p:sldId id="298" r:id="rId27"/>
    <p:sldId id="296" r:id="rId28"/>
    <p:sldId id="297" r:id="rId29"/>
    <p:sldId id="281" r:id="rId30"/>
    <p:sldId id="292" r:id="rId31"/>
    <p:sldId id="280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66"/>
    <a:srgbClr val="FFC1F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9637" autoAdjust="0"/>
  </p:normalViewPr>
  <p:slideViewPr>
    <p:cSldViewPr>
      <p:cViewPr varScale="1">
        <p:scale>
          <a:sx n="74" d="100"/>
          <a:sy n="74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.nao.ac.jp/~iwata/wish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2786050" y="2285992"/>
            <a:ext cx="40147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0" dirty="0">
                <a:solidFill>
                  <a:schemeClr val="bg1"/>
                </a:solidFill>
                <a:latin typeface="HGP-AGothic2-Latin1K" pitchFamily="50" charset="-128"/>
                <a:ea typeface="HGP-AGothic2-Latin1K" pitchFamily="50" charset="-128"/>
              </a:rPr>
              <a:t>WISH</a:t>
            </a:r>
          </a:p>
          <a:p>
            <a:r>
              <a:rPr lang="en-US" altLang="ja-JP" sz="3600" dirty="0">
                <a:solidFill>
                  <a:schemeClr val="bg1"/>
                </a:solidFill>
                <a:latin typeface="Calibri" pitchFamily="34" charset="0"/>
              </a:rPr>
              <a:t>upon a first galaxy….</a:t>
            </a:r>
            <a:endParaRPr lang="ja-JP" alt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 rot="20626729">
            <a:off x="7967462" y="357166"/>
            <a:ext cx="903763" cy="357190"/>
            <a:chOff x="2993866" y="1057232"/>
            <a:chExt cx="1084515" cy="428628"/>
          </a:xfrm>
        </p:grpSpPr>
        <p:sp>
          <p:nvSpPr>
            <p:cNvPr id="3" name="星 5 2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"/>
          <p:cNvGrpSpPr/>
          <p:nvPr/>
        </p:nvGrpSpPr>
        <p:grpSpPr>
          <a:xfrm rot="20903505">
            <a:off x="8038900" y="928670"/>
            <a:ext cx="903763" cy="357190"/>
            <a:chOff x="2993866" y="1057232"/>
            <a:chExt cx="1084515" cy="428628"/>
          </a:xfrm>
        </p:grpSpPr>
        <p:sp>
          <p:nvSpPr>
            <p:cNvPr id="7" name="星 5 6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月 7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4"/>
          <p:cNvGrpSpPr/>
          <p:nvPr/>
        </p:nvGrpSpPr>
        <p:grpSpPr>
          <a:xfrm rot="20046387">
            <a:off x="7397234" y="1001083"/>
            <a:ext cx="1084515" cy="428628"/>
            <a:chOff x="2993866" y="1057232"/>
            <a:chExt cx="1084515" cy="428628"/>
          </a:xfrm>
        </p:grpSpPr>
        <p:sp>
          <p:nvSpPr>
            <p:cNvPr id="10" name="星 5 9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月 10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19270" y="2143116"/>
          <a:ext cx="8810448" cy="257177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19486"/>
                <a:gridCol w="1150866"/>
                <a:gridCol w="1582709"/>
                <a:gridCol w="1519486"/>
                <a:gridCol w="1518415"/>
                <a:gridCol w="1519486"/>
              </a:tblGrid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Number Density [objects per 1 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] for AB &lt; 28.0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redshift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No Evolution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Empirical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SAM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DMH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1.0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8-9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4,000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1,700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630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850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1.4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11-12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2,400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50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4.1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1.8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14-17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1,200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0.72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1.1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0.003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57158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/>
              <a:t>WISH Science Goals </a:t>
            </a:r>
            <a:endParaRPr kumimoji="1" lang="ja-JP" altLang="en-US" sz="36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3042" y="785794"/>
            <a:ext cx="5896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Expected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 of the </a:t>
            </a:r>
            <a:r>
              <a:rPr kumimoji="1"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</a:p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high-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galaxies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326004" y="2615094"/>
            <a:ext cx="3143272" cy="22595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6116" y="4929198"/>
            <a:ext cx="539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Numbers for 1 deg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2  </a:t>
            </a:r>
            <a:r>
              <a:rPr kumimoji="1" lang="en-US" altLang="ja-JP" sz="3600" dirty="0" smtClean="0">
                <a:solidFill>
                  <a:srgbClr val="0000FF"/>
                </a:solidFill>
              </a:rPr>
              <a:t>, &lt;28AB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596" y="5572140"/>
            <a:ext cx="850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Galaxies bright enough for deep spectroscopy </a:t>
            </a:r>
          </a:p>
          <a:p>
            <a:r>
              <a:rPr kumimoji="1"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ELT + AO spectrograph</a:t>
            </a:r>
            <a:endParaRPr kumimoji="1" lang="ja-JP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71472" y="357166"/>
            <a:ext cx="7493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What is your WISH?  Requirements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1500174"/>
            <a:ext cx="886146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Limiting magnitude</a:t>
            </a:r>
          </a:p>
          <a:p>
            <a:r>
              <a:rPr lang="en-US" altLang="ja-JP" sz="2800" dirty="0" smtClean="0"/>
              <a:t>(at least)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AB~28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mag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within a reasonable amount of time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 - telescope aperture   </a:t>
            </a:r>
            <a:r>
              <a:rPr lang="en-US" altLang="ja-JP" sz="2800" dirty="0" smtClean="0">
                <a:solidFill>
                  <a:srgbClr val="FF0000"/>
                </a:solidFill>
              </a:rPr>
              <a:t>1.5m</a:t>
            </a:r>
          </a:p>
          <a:p>
            <a:r>
              <a:rPr kumimoji="1" lang="en-US" altLang="ja-JP" sz="2800" dirty="0" smtClean="0"/>
              <a:t> - image size / pixel scale  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0.15”</a:t>
            </a:r>
            <a:r>
              <a:rPr kumimoji="1" lang="en-US" altLang="ja-JP" sz="2800" dirty="0" smtClean="0"/>
              <a:t> / 18μm pix </a:t>
            </a:r>
          </a:p>
          <a:p>
            <a:r>
              <a:rPr lang="en-US" altLang="ja-JP" sz="2800" dirty="0" smtClean="0"/>
              <a:t>                                          </a:t>
            </a:r>
            <a:r>
              <a:rPr kumimoji="1" lang="en-US" altLang="ja-JP" sz="2800" dirty="0" smtClean="0"/>
              <a:t>vs. diff. lim. 0.22” at λ =1.5</a:t>
            </a:r>
            <a:r>
              <a:rPr lang="en-US" altLang="ja-JP" sz="2800" dirty="0" smtClean="0"/>
              <a:t>μm</a:t>
            </a:r>
          </a:p>
          <a:p>
            <a:r>
              <a:rPr lang="en-US" altLang="ja-JP" sz="2800" dirty="0" smtClean="0"/>
              <a:t> - telescope temperature </a:t>
            </a:r>
            <a:r>
              <a:rPr lang="en-US" altLang="ja-JP" sz="2800" dirty="0" smtClean="0">
                <a:solidFill>
                  <a:srgbClr val="FF0000"/>
                </a:solidFill>
              </a:rPr>
              <a:t>~100K </a:t>
            </a:r>
          </a:p>
          <a:p>
            <a:r>
              <a:rPr lang="en-US" altLang="ja-JP" sz="2800" dirty="0" smtClean="0"/>
              <a:t>                                          to achieve ZL-limited observations 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>
                <a:solidFill>
                  <a:srgbClr val="0000FF"/>
                </a:solidFill>
              </a:rPr>
              <a:t>Field of View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~1000 arcmin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(0.28 deg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 </a:t>
            </a:r>
          </a:p>
          <a:p>
            <a:r>
              <a:rPr lang="en-US" altLang="ja-JP" sz="2800" dirty="0" smtClean="0"/>
              <a:t>  survey </a:t>
            </a:r>
            <a:r>
              <a:rPr lang="en-US" altLang="ja-JP" sz="2800" dirty="0" smtClean="0"/>
              <a:t>speed ~</a:t>
            </a:r>
            <a:r>
              <a:rPr lang="en-US" altLang="ja-JP" sz="2800" dirty="0" smtClean="0">
                <a:solidFill>
                  <a:srgbClr val="00B050"/>
                </a:solidFill>
              </a:rPr>
              <a:t>2x</a:t>
            </a:r>
            <a:r>
              <a:rPr lang="en-US" altLang="ja-JP" sz="2800" dirty="0" smtClean="0"/>
              <a:t> of JWST </a:t>
            </a:r>
            <a:r>
              <a:rPr lang="en-US" altLang="ja-JP" sz="2800" dirty="0" err="1" smtClean="0"/>
              <a:t>NIRCam</a:t>
            </a:r>
            <a:r>
              <a:rPr lang="en-US" altLang="ja-JP" sz="2800" dirty="0" smtClean="0"/>
              <a:t> for extended sources</a:t>
            </a:r>
          </a:p>
          <a:p>
            <a:r>
              <a:rPr lang="en-US" altLang="ja-JP" sz="2800" dirty="0" smtClean="0"/>
              <a:t>  such </a:t>
            </a:r>
            <a:r>
              <a:rPr lang="en-US" altLang="ja-JP" sz="2800" dirty="0" smtClean="0"/>
              <a:t>as </a:t>
            </a:r>
            <a:r>
              <a:rPr lang="el-GR" altLang="ja-JP" sz="2800" dirty="0" smtClean="0"/>
              <a:t>Φ</a:t>
            </a:r>
            <a:r>
              <a:rPr lang="en-US" altLang="ja-JP" sz="2800" dirty="0" smtClean="0"/>
              <a:t>~0.2” </a:t>
            </a:r>
            <a:r>
              <a:rPr lang="en-US" altLang="ja-JP" sz="2800" dirty="0" smtClean="0">
                <a:solidFill>
                  <a:srgbClr val="C00000"/>
                </a:solidFill>
              </a:rPr>
              <a:t>(resolved for JWST, not resolved for WISH) 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pic>
        <p:nvPicPr>
          <p:cNvPr id="1026" name="Picture 2" descr="fig_fil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95" y="2670779"/>
            <a:ext cx="4298105" cy="31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28596" y="1785926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set of broad-band filters to select high-z galaxies</a:t>
            </a:r>
            <a:endParaRPr kumimoji="1" lang="ja-JP" altLang="en-US" sz="3200" dirty="0"/>
          </a:p>
        </p:txBody>
      </p:sp>
      <p:pic>
        <p:nvPicPr>
          <p:cNvPr id="6" name="Picture 2" descr="redshift1"/>
          <p:cNvPicPr>
            <a:picLocks noChangeAspect="1" noChangeArrowheads="1"/>
          </p:cNvPicPr>
          <p:nvPr/>
        </p:nvPicPr>
        <p:blipFill>
          <a:blip r:embed="rId3">
            <a:lum bright="-54000" contrast="73000"/>
          </a:blip>
          <a:srcRect/>
          <a:stretch>
            <a:fillRect/>
          </a:stretch>
        </p:blipFill>
        <p:spPr bwMode="auto">
          <a:xfrm>
            <a:off x="4714876" y="2500306"/>
            <a:ext cx="41924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pic>
        <p:nvPicPr>
          <p:cNvPr id="36866" name="Picture 2" descr="fig7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3956764" cy="314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fig6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14842" cy="42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85720" y="2071678"/>
            <a:ext cx="426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Telescope should be cooled  to ~100K</a:t>
            </a:r>
          </a:p>
          <a:p>
            <a:r>
              <a:rPr kumimoji="1" lang="en-US" altLang="ja-JP" sz="2000" b="1" dirty="0" smtClean="0"/>
              <a:t>(detector to ~40K for 5 </a:t>
            </a:r>
            <a:r>
              <a:rPr kumimoji="1" lang="en-US" altLang="ja-JP" sz="2000" b="1" dirty="0" err="1" smtClean="0"/>
              <a:t>μm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4500562" y="3857628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816014" y="3832736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184448" y="4612952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86380" y="4500570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28mag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29322" y="521495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85720" y="2714620"/>
          <a:ext cx="8501122" cy="31460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86016"/>
                <a:gridCol w="1428760"/>
                <a:gridCol w="1826256"/>
                <a:gridCol w="2960090"/>
              </a:tblGrid>
              <a:tr h="80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3200" kern="100" dirty="0" smtClean="0"/>
                        <a:t> </a:t>
                      </a:r>
                      <a:endParaRPr lang="ja-JP" sz="32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Depth (3</a:t>
                      </a:r>
                      <a:r>
                        <a:rPr lang="ja-JP" sz="1800" kern="100" dirty="0"/>
                        <a:t>σ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(AB </a:t>
                      </a:r>
                      <a:r>
                        <a:rPr lang="en-US" sz="1800" kern="100" dirty="0" err="1"/>
                        <a:t>mag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Area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Example of the Filters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 plan, to be determined)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</a:rPr>
                        <a:t>Ultra Deep </a:t>
                      </a:r>
                      <a:r>
                        <a:rPr lang="en-US" sz="2000" b="1" kern="100" dirty="0" smtClean="0">
                          <a:solidFill>
                            <a:srgbClr val="0000FF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0000FF"/>
                          </a:solidFill>
                        </a:rPr>
                        <a:t>(UDS)</a:t>
                      </a:r>
                      <a:endParaRPr lang="ja-JP" sz="3200" b="1" kern="100" dirty="0">
                        <a:solidFill>
                          <a:srgbClr val="0000FF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100 deg</a:t>
                      </a:r>
                      <a:r>
                        <a:rPr lang="en-US" sz="2400" kern="100" baseline="30000"/>
                        <a:t>2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1.4,1.8, 2.3, </a:t>
                      </a:r>
                      <a:r>
                        <a:rPr lang="en-US" sz="2400" kern="100" dirty="0" smtClean="0"/>
                        <a:t>3.0 </a:t>
                      </a:r>
                      <a:r>
                        <a:rPr lang="en-US" altLang="ja-JP" sz="2400" kern="100" dirty="0" err="1" smtClean="0"/>
                        <a:t>μm</a:t>
                      </a:r>
                      <a:r>
                        <a:rPr lang="en-US" sz="2400" kern="100" dirty="0" smtClean="0"/>
                        <a:t>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Multi-Band 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FF0000"/>
                          </a:solidFill>
                        </a:rPr>
                        <a:t>(MDS)</a:t>
                      </a:r>
                      <a:endParaRPr lang="ja-JP" sz="3200" b="1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1.0,4.0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Ultra Wide </a:t>
                      </a:r>
                      <a:r>
                        <a:rPr lang="en-US" sz="2000" kern="100" dirty="0" smtClean="0"/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/>
                        <a:t>(UWS)</a:t>
                      </a:r>
                      <a:endParaRPr lang="ja-JP" sz="3200" b="1" kern="100" dirty="0">
                        <a:solidFill>
                          <a:srgbClr val="7030A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24-25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1000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1.4, 1.8, 2.3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Extreme Survey</a:t>
                      </a:r>
                      <a:endParaRPr lang="ja-JP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29-30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0.25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1.0, 1.4, 1.8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71736" y="1785926"/>
            <a:ext cx="357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Survey categories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0100" y="2357430"/>
            <a:ext cx="6519605" cy="347787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WISH can detect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~10</a:t>
            </a:r>
            <a:r>
              <a:rPr lang="en-US" sz="4400" baseline="30000" dirty="0" smtClean="0">
                <a:solidFill>
                  <a:srgbClr val="0000FF"/>
                </a:solidFill>
              </a:rPr>
              <a:t>4</a:t>
            </a:r>
            <a:r>
              <a:rPr lang="en-US" sz="4400" dirty="0" smtClean="0">
                <a:solidFill>
                  <a:srgbClr val="0000FF"/>
                </a:solidFill>
              </a:rPr>
              <a:t>  </a:t>
            </a:r>
            <a:r>
              <a:rPr lang="en-US" sz="4400" dirty="0" smtClean="0"/>
              <a:t>galaxies at </a:t>
            </a:r>
            <a:r>
              <a:rPr lang="en-US" sz="4400" dirty="0" smtClean="0">
                <a:solidFill>
                  <a:srgbClr val="0000FF"/>
                </a:solidFill>
              </a:rPr>
              <a:t>z=8-9</a:t>
            </a:r>
            <a:r>
              <a:rPr lang="en-US" sz="4400" dirty="0" smtClean="0"/>
              <a:t>, 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~10</a:t>
            </a:r>
            <a:r>
              <a:rPr lang="en-US" sz="4400" baseline="30000" dirty="0" smtClean="0">
                <a:solidFill>
                  <a:srgbClr val="0000FF"/>
                </a:solidFill>
              </a:rPr>
              <a:t>3-4</a:t>
            </a:r>
            <a:r>
              <a:rPr lang="en-US" sz="4400" dirty="0" smtClean="0">
                <a:solidFill>
                  <a:srgbClr val="0000FF"/>
                </a:solidFill>
              </a:rPr>
              <a:t>  </a:t>
            </a:r>
            <a:r>
              <a:rPr lang="en-US" sz="4400" dirty="0" smtClean="0"/>
              <a:t>galaxies at </a:t>
            </a:r>
            <a:r>
              <a:rPr lang="en-US" sz="4400" dirty="0" smtClean="0">
                <a:solidFill>
                  <a:srgbClr val="0000FF"/>
                </a:solidFill>
              </a:rPr>
              <a:t>z=11-12</a:t>
            </a:r>
            <a:r>
              <a:rPr lang="en-US" sz="4400" dirty="0" smtClean="0"/>
              <a:t>, </a:t>
            </a:r>
          </a:p>
          <a:p>
            <a:r>
              <a:rPr lang="en-US" sz="4400" dirty="0" smtClean="0"/>
              <a:t>        and 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~50-100 </a:t>
            </a:r>
            <a:r>
              <a:rPr lang="en-US" sz="4400" dirty="0" smtClean="0"/>
              <a:t>galaxies at </a:t>
            </a:r>
            <a:r>
              <a:rPr lang="en-US" sz="4400" dirty="0" smtClean="0">
                <a:solidFill>
                  <a:srgbClr val="0000FF"/>
                </a:solidFill>
              </a:rPr>
              <a:t>z=14-17</a:t>
            </a:r>
            <a:endParaRPr lang="en-US" altLang="ja-JP" sz="4400" dirty="0" smtClean="0">
              <a:solidFill>
                <a:srgbClr val="0000FF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158" y="6273225"/>
            <a:ext cx="827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 smtClean="0">
                <a:solidFill>
                  <a:srgbClr val="FF00FF"/>
                </a:solidFill>
              </a:rPr>
              <a:t>Many of them are feasible spectroscopic targets</a:t>
            </a:r>
            <a:endParaRPr kumimoji="1" lang="ja-JP" altLang="en-US" sz="3200" b="1" i="1" dirty="0">
              <a:solidFill>
                <a:srgbClr val="FF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20" y="1415465"/>
            <a:ext cx="6883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Surveys </a:t>
            </a:r>
            <a:r>
              <a:rPr kumimoji="1" lang="en-US" altLang="ja-JP" sz="2400" dirty="0" smtClean="0"/>
              <a:t>achieved within </a:t>
            </a:r>
            <a:r>
              <a:rPr kumimoji="1" lang="en-US" altLang="ja-JP" sz="2400" dirty="0" smtClean="0"/>
              <a:t>~</a:t>
            </a:r>
            <a:r>
              <a:rPr kumimoji="1" lang="en-US" altLang="ja-JP" sz="3200" dirty="0" smtClean="0"/>
              <a:t>1000</a:t>
            </a:r>
            <a:r>
              <a:rPr kumimoji="1" lang="en-US" altLang="ja-JP" sz="2400" dirty="0" smtClean="0"/>
              <a:t> days (50% overhead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571472" y="2143116"/>
            <a:ext cx="7500990" cy="400052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108" y="2786058"/>
            <a:ext cx="4792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WISH Development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57158" y="357166"/>
            <a:ext cx="771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Optical Layout</a:t>
            </a:r>
            <a:endParaRPr kumimoji="1" lang="ja-JP" altLang="en-US" sz="4000" dirty="0"/>
          </a:p>
        </p:txBody>
      </p:sp>
      <p:pic>
        <p:nvPicPr>
          <p:cNvPr id="6" name="Picture 2" descr="D:\仙台研究\WISH\宇宙科学シンポ\2009\optics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80833"/>
            <a:ext cx="5429288" cy="3077167"/>
          </a:xfrm>
          <a:prstGeom prst="rect">
            <a:avLst/>
          </a:prstGeom>
          <a:noFill/>
        </p:spPr>
      </p:pic>
      <p:pic>
        <p:nvPicPr>
          <p:cNvPr id="2050" name="Picture 2" descr="C:\仙台研究\WISH\SPIE\manuscript\figop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214842" cy="247105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786050" y="178592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M1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282" y="214311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M2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8926" y="350043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M3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9322" y="2214554"/>
            <a:ext cx="231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M1: Ellipsoidal</a:t>
            </a:r>
          </a:p>
          <a:p>
            <a:r>
              <a:rPr lang="en-US" altLang="ja-JP" sz="2400" dirty="0" smtClean="0"/>
              <a:t>M2: H</a:t>
            </a:r>
            <a:r>
              <a:rPr lang="en-US" sz="2400" dirty="0" smtClean="0"/>
              <a:t>yperboloid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M3: Ellipsoidal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4143372" y="1643050"/>
            <a:ext cx="71438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929190" y="1571612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Focal Plane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0562" y="2500306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Cold stop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4000496" y="2643182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0" y="4286256"/>
            <a:ext cx="2899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-  </a:t>
            </a:r>
            <a:r>
              <a:rPr lang="en-US" altLang="ja-JP" sz="2400" dirty="0" smtClean="0">
                <a:solidFill>
                  <a:srgbClr val="0000FF"/>
                </a:solidFill>
              </a:rPr>
              <a:t>Very flat f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ocal plane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 Diffraction-limited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images to φ ~50’ 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   at 1-5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μm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749" y="5955589"/>
            <a:ext cx="2092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Yuji </a:t>
            </a:r>
            <a:r>
              <a:rPr lang="en-US" altLang="ja-JP" sz="2400" dirty="0" err="1" smtClean="0"/>
              <a:t>Ikedaet</a:t>
            </a:r>
            <a:r>
              <a:rPr lang="en-US" altLang="ja-JP" sz="2400" dirty="0" smtClean="0"/>
              <a:t>  al.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photocoding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7718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Optical</a:t>
            </a:r>
            <a:r>
              <a:rPr kumimoji="1" lang="en-US" altLang="ja-JP" sz="4000" dirty="0" smtClean="0"/>
              <a:t> Layout</a:t>
            </a:r>
            <a:endParaRPr kumimoji="1" lang="ja-JP" altLang="en-US" sz="4000" dirty="0"/>
          </a:p>
        </p:txBody>
      </p:sp>
      <p:pic>
        <p:nvPicPr>
          <p:cNvPr id="3074" name="Picture 2" descr="C:\仙台研究\WISH\SPIE\manuscript\figopt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165290"/>
            <a:ext cx="4176536" cy="1335544"/>
          </a:xfrm>
          <a:prstGeom prst="rect">
            <a:avLst/>
          </a:prstGeom>
          <a:noFill/>
        </p:spPr>
      </p:pic>
      <p:pic>
        <p:nvPicPr>
          <p:cNvPr id="3075" name="Picture 3" descr="C:\仙台研究\WISH\SPIE\manuscript\figop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250826" cy="1374464"/>
          </a:xfrm>
          <a:prstGeom prst="rect">
            <a:avLst/>
          </a:prstGeom>
          <a:noFill/>
        </p:spPr>
      </p:pic>
      <p:pic>
        <p:nvPicPr>
          <p:cNvPr id="6" name="Picture 2" descr="C:\仙台研究\WISH\戦略的開発経費\morokuma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4143404" cy="426315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4696372" y="1857364"/>
            <a:ext cx="4447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Simulated Point Spread Function</a:t>
            </a:r>
          </a:p>
          <a:p>
            <a:r>
              <a:rPr lang="en-US" altLang="ja-JP" sz="2400" dirty="0" smtClean="0"/>
              <a:t> at radius 0.2,  0.325, and 0.45 deg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363" y="4714884"/>
            <a:ext cx="32258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at  λ ~ </a:t>
            </a:r>
            <a:r>
              <a:rPr lang="en-US" altLang="ja-JP" sz="2400" dirty="0" smtClean="0"/>
              <a:t>2.2 </a:t>
            </a:r>
            <a:r>
              <a:rPr lang="en-US" altLang="ja-JP" sz="2400" dirty="0" err="1" smtClean="0"/>
              <a:t>μm</a:t>
            </a:r>
            <a:r>
              <a:rPr lang="en-US" altLang="ja-JP" sz="2400" dirty="0" smtClean="0"/>
              <a:t>  </a:t>
            </a:r>
            <a:r>
              <a:rPr lang="en-US" altLang="ja-JP" sz="2400" dirty="0" smtClean="0"/>
              <a:t>SR  &gt; 0.99</a:t>
            </a:r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14876" y="2857496"/>
            <a:ext cx="315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at  λ ~ </a:t>
            </a:r>
            <a:r>
              <a:rPr lang="en-US" altLang="ja-JP" sz="2400" dirty="0" smtClean="0"/>
              <a:t>1.3 </a:t>
            </a:r>
            <a:r>
              <a:rPr lang="en-US" altLang="ja-JP" sz="2400" dirty="0" err="1" smtClean="0"/>
              <a:t>μm</a:t>
            </a:r>
            <a:r>
              <a:rPr lang="en-US" altLang="ja-JP" sz="2400" dirty="0" smtClean="0"/>
              <a:t>   </a:t>
            </a:r>
            <a:r>
              <a:rPr lang="en-US" altLang="ja-JP" sz="2400" dirty="0" smtClean="0"/>
              <a:t>SR&gt; 0.99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1107257" y="5393545"/>
            <a:ext cx="128588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1472" y="6334780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4kx4k (4 x 2k x 2k ) array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仙台研究\プレゼン２\IPMU\filt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4064269" cy="2759058"/>
          </a:xfrm>
          <a:prstGeom prst="rect">
            <a:avLst/>
          </a:prstGeom>
          <a:noFill/>
        </p:spPr>
      </p:pic>
      <p:pic>
        <p:nvPicPr>
          <p:cNvPr id="5" name="Picture 3" descr="D:\仙台研究\プレゼン２\IPMU\filt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477" y="2714620"/>
            <a:ext cx="5191523" cy="2857520"/>
          </a:xfrm>
          <a:prstGeom prst="rect">
            <a:avLst/>
          </a:prstGeom>
          <a:noFill/>
        </p:spPr>
      </p:pic>
      <p:cxnSp>
        <p:nvCxnSpPr>
          <p:cNvPr id="10" name="直線コネクタ 9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1714488"/>
            <a:ext cx="5490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Flip-type filter exchanger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3636" y="528638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i</a:t>
            </a:r>
            <a:r>
              <a:rPr kumimoji="1" lang="en-US" altLang="ja-JP" dirty="0" smtClean="0">
                <a:solidFill>
                  <a:srgbClr val="00B050"/>
                </a:solidFill>
              </a:rPr>
              <a:t>n use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71414"/>
            <a:ext cx="9144000" cy="66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785918" y="285728"/>
            <a:ext cx="5764783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Wide-field Imaging Surveyor </a:t>
            </a:r>
            <a:endParaRPr lang="en-US" altLang="ja-JP" sz="3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ja-JP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High-</a:t>
            </a:r>
            <a:r>
              <a:rPr lang="en-US" altLang="ja-JP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Redshift</a:t>
            </a:r>
            <a:endParaRPr lang="ja-JP" alt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Verdana" pitchFamily="34" charset="0"/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4714876" y="5572140"/>
            <a:ext cx="416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WISH Working Group</a:t>
            </a:r>
            <a:endParaRPr lang="en-US" altLang="ja-JP" sz="3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4572000" y="6143644"/>
            <a:ext cx="428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http://www.wishmission.org/en/index.html</a:t>
            </a:r>
            <a:endParaRPr lang="en-US" altLang="ja-JP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hlinkClick r:id="rId3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6215082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</a:rPr>
              <a:t>M31 </a:t>
            </a:r>
            <a:r>
              <a:rPr lang="en-US" altLang="ja-JP" sz="2000" dirty="0" err="1" smtClean="0">
                <a:solidFill>
                  <a:srgbClr val="FFC000"/>
                </a:solidFill>
              </a:rPr>
              <a:t>Phot</a:t>
            </a:r>
            <a:r>
              <a:rPr lang="en-US" altLang="ja-JP" sz="2000" dirty="0">
                <a:solidFill>
                  <a:srgbClr val="FFC000"/>
                </a:solidFill>
              </a:rPr>
              <a:t>:  </a:t>
            </a:r>
            <a:r>
              <a:rPr lang="en-US" altLang="ja-JP" sz="2000" dirty="0" err="1">
                <a:solidFill>
                  <a:srgbClr val="FFC000"/>
                </a:solidFill>
              </a:rPr>
              <a:t>R.Gendler</a:t>
            </a:r>
            <a:endParaRPr lang="en-US" altLang="ja-JP" sz="2000" dirty="0">
              <a:solidFill>
                <a:srgbClr val="FFC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9256" y="3357562"/>
            <a:ext cx="36095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1. WISH</a:t>
            </a:r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: Brief Summary</a:t>
            </a:r>
          </a:p>
          <a:p>
            <a:pPr marL="742950" indent="-742950"/>
            <a:r>
              <a:rPr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2. WISH</a:t>
            </a:r>
            <a:r>
              <a:rPr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: Science Goals</a:t>
            </a:r>
          </a:p>
          <a:p>
            <a:pPr marL="742950" indent="-742950"/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3. WISH</a:t>
            </a:r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: Survey Strategy </a:t>
            </a:r>
          </a:p>
          <a:p>
            <a:pPr marL="742950" indent="-742950"/>
            <a:r>
              <a:rPr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4. WISH</a:t>
            </a:r>
            <a:r>
              <a:rPr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</a:rPr>
              <a:t>: Development</a:t>
            </a:r>
            <a:endParaRPr kumimoji="1"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仙台研究\プレゼン２\IPMU\moro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272462" cy="310101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1714488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 Focal Plane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3306" y="1714488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Filter location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2198" y="171448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Ditherin</a:t>
            </a:r>
            <a:r>
              <a:rPr lang="en-US" altLang="ja-JP" sz="2400" dirty="0" smtClean="0"/>
              <a:t>g Pattern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596" y="5715016"/>
            <a:ext cx="6843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●　</a:t>
            </a:r>
            <a:r>
              <a:rPr kumimoji="1" lang="en-US" altLang="ja-JP" sz="2400" dirty="0" smtClean="0"/>
              <a:t>1 filter exchanging unit for a two (4k x 4k) arrays</a:t>
            </a:r>
          </a:p>
          <a:p>
            <a:r>
              <a:rPr kumimoji="1" lang="ja-JP" altLang="en-US" sz="2400" dirty="0" smtClean="0"/>
              <a:t>●　</a:t>
            </a:r>
            <a:r>
              <a:rPr lang="en-US" altLang="ja-JP" sz="2400" dirty="0" smtClean="0"/>
              <a:t>8 filters for 1 unit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77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Telescope Structure</a:t>
            </a:r>
            <a:endParaRPr kumimoji="1" lang="ja-JP" altLang="en-US" sz="4000" dirty="0"/>
          </a:p>
        </p:txBody>
      </p:sp>
      <p:pic>
        <p:nvPicPr>
          <p:cNvPr id="4" name="Picture 3" descr="D:\仙台研究\プレゼン２\IPMU\st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928802"/>
            <a:ext cx="1500846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D:\仙台研究\プレゼン２\IPMU\st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3227795" cy="437514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42844" y="1785926"/>
            <a:ext cx="34371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1.5m Primary Mirror</a:t>
            </a:r>
          </a:p>
          <a:p>
            <a:r>
              <a:rPr lang="en-US" altLang="ja-JP" sz="2800" dirty="0" smtClean="0"/>
              <a:t>- ultra  low-expansion </a:t>
            </a:r>
          </a:p>
          <a:p>
            <a:r>
              <a:rPr lang="en-US" altLang="ja-JP" sz="2800" dirty="0" smtClean="0"/>
              <a:t>        glass material</a:t>
            </a:r>
          </a:p>
          <a:p>
            <a:pPr>
              <a:buFontTx/>
              <a:buChar char="-"/>
            </a:pPr>
            <a:r>
              <a:rPr lang="en-US" altLang="ja-JP" sz="2800" dirty="0" smtClean="0"/>
              <a:t>light weighted</a:t>
            </a:r>
          </a:p>
          <a:p>
            <a:r>
              <a:rPr lang="en-US" altLang="ja-JP" sz="2800" dirty="0" smtClean="0"/>
              <a:t>        (&lt; 200kg)</a:t>
            </a:r>
          </a:p>
          <a:p>
            <a:endParaRPr kumimoji="1" lang="en-US" altLang="ja-JP" sz="2800" dirty="0" smtClean="0"/>
          </a:p>
        </p:txBody>
      </p:sp>
      <p:pic>
        <p:nvPicPr>
          <p:cNvPr id="10" name="Picture 3" descr="D:\仙台研究\WISH\戦略的開発経費\2010\iwamura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143272" cy="229073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000364" y="6215082"/>
            <a:ext cx="37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Supported by CFRP structure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77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Telescope Structure</a:t>
            </a:r>
            <a:endParaRPr kumimoji="1" lang="ja-JP" altLang="en-US" sz="4000" dirty="0"/>
          </a:p>
        </p:txBody>
      </p:sp>
      <p:pic>
        <p:nvPicPr>
          <p:cNvPr id="38914" name="Picture 2" descr="C:\仙台研究\プレゼン２\SPIE\sagem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71925" cy="2343150"/>
          </a:xfrm>
          <a:prstGeom prst="rect">
            <a:avLst/>
          </a:prstGeom>
          <a:noFill/>
        </p:spPr>
      </p:pic>
      <p:pic>
        <p:nvPicPr>
          <p:cNvPr id="38915" name="Picture 3" descr="C:\仙台研究\プレゼン２\SPIE\sage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6429376" cy="23241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929454" y="6072206"/>
            <a:ext cx="1901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w/   SAGEM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0562" y="1643050"/>
            <a:ext cx="43909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Mirror fixation</a:t>
            </a:r>
          </a:p>
          <a:p>
            <a:r>
              <a:rPr kumimoji="1" lang="en-US" altLang="ja-JP" sz="3200" dirty="0" smtClean="0"/>
              <a:t> - launch load</a:t>
            </a:r>
          </a:p>
          <a:p>
            <a:r>
              <a:rPr lang="en-US" altLang="ja-JP" sz="3200" dirty="0" smtClean="0"/>
              <a:t> -  thermal road (to 100K)</a:t>
            </a:r>
          </a:p>
          <a:p>
            <a:r>
              <a:rPr lang="en-US" altLang="ja-JP" sz="3200" dirty="0" smtClean="0"/>
              <a:t>Bonding / clumping</a:t>
            </a:r>
          </a:p>
          <a:p>
            <a:r>
              <a:rPr lang="en-US" altLang="ja-JP" sz="3200" dirty="0" smtClean="0"/>
              <a:t>      solutions studied  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85720" y="571480"/>
            <a:ext cx="840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WISH Development: </a:t>
            </a:r>
            <a:r>
              <a:rPr lang="en-US" altLang="ja-JP" sz="3200" dirty="0" smtClean="0"/>
              <a:t>Preliminary Thermal Design</a:t>
            </a:r>
            <a:endParaRPr kumimoji="1" lang="ja-JP" altLang="en-US" sz="3200" dirty="0"/>
          </a:p>
        </p:txBody>
      </p:sp>
      <p:pic>
        <p:nvPicPr>
          <p:cNvPr id="4" name="Picture 2" descr="D:\仙台研究\WISH\宇宙科学シンポ\2009\heat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44445"/>
            <a:ext cx="3714776" cy="4889715"/>
          </a:xfrm>
          <a:prstGeom prst="rect">
            <a:avLst/>
          </a:prstGeom>
          <a:noFill/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628" y="5214950"/>
          <a:ext cx="3571900" cy="122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54"/>
                <a:gridCol w="1298873"/>
                <a:gridCol w="1298873"/>
              </a:tblGrid>
              <a:tr h="25019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achieved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requirement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M1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79K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M2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132K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FPI BOX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95K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~80K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0628" y="4143380"/>
            <a:ext cx="370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Preliminary Thermal Design</a:t>
            </a:r>
          </a:p>
          <a:p>
            <a:r>
              <a:rPr lang="en-US" altLang="ja-JP" sz="2400" dirty="0" smtClean="0"/>
              <a:t>On-going</a:t>
            </a:r>
            <a:endParaRPr kumimoji="1" lang="ja-JP" altLang="en-US" sz="2400" dirty="0"/>
          </a:p>
        </p:txBody>
      </p:sp>
      <p:pic>
        <p:nvPicPr>
          <p:cNvPr id="7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976" y="214290"/>
            <a:ext cx="955024" cy="6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000628" y="1857364"/>
            <a:ext cx="33688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Passive cooling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  Telescope 100K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  FPI Box   80K</a:t>
            </a:r>
            <a:endParaRPr kumimoji="1" lang="en-US" altLang="ja-JP" sz="2400" dirty="0" smtClean="0"/>
          </a:p>
          <a:p>
            <a:pPr>
              <a:buFontTx/>
              <a:buChar char="-"/>
            </a:pPr>
            <a:r>
              <a:rPr lang="en-US" altLang="ja-JP" sz="2400" dirty="0" smtClean="0"/>
              <a:t>  Detector 40K (radiator) 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28596" y="1285860"/>
            <a:ext cx="8286808" cy="53578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96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/>
              <a:t>Summary </a:t>
            </a:r>
            <a:endParaRPr kumimoji="1" lang="ja-JP" altLang="en-US" sz="48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2214554"/>
            <a:ext cx="798007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●</a:t>
            </a:r>
            <a:r>
              <a:rPr kumimoji="1" lang="ja-JP" altLang="en-US" sz="3200" dirty="0" smtClean="0"/>
              <a:t>  </a:t>
            </a:r>
            <a:r>
              <a:rPr kumimoji="1" lang="en-US" altLang="ja-JP" sz="3200" dirty="0" smtClean="0"/>
              <a:t>NIR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Deep</a:t>
            </a:r>
            <a:r>
              <a:rPr kumimoji="1" lang="en-US" altLang="ja-JP" sz="3200" dirty="0" smtClean="0"/>
              <a:t> and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Wide-field</a:t>
            </a:r>
            <a:r>
              <a:rPr kumimoji="1" lang="en-US" altLang="ja-JP" sz="3200" dirty="0" smtClean="0"/>
              <a:t> Imaging Surveyor</a:t>
            </a:r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>
                <a:solidFill>
                  <a:srgbClr val="FF0000"/>
                </a:solidFill>
              </a:rPr>
              <a:t>1.5m</a:t>
            </a:r>
            <a:r>
              <a:rPr lang="en-US" altLang="ja-JP" sz="3200" dirty="0" smtClean="0"/>
              <a:t> aperture, </a:t>
            </a:r>
            <a:r>
              <a:rPr lang="en-US" altLang="ja-JP" sz="3200" dirty="0" smtClean="0">
                <a:solidFill>
                  <a:srgbClr val="FF0000"/>
                </a:solidFill>
              </a:rPr>
              <a:t>0.15”</a:t>
            </a:r>
            <a:r>
              <a:rPr lang="en-US" altLang="ja-JP" sz="3200" dirty="0" smtClean="0"/>
              <a:t>/pix</a:t>
            </a:r>
            <a:endParaRPr kumimoji="1" lang="en-US" altLang="ja-JP" sz="3200" dirty="0" smtClean="0"/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Exploring the 1</a:t>
            </a:r>
            <a:r>
              <a:rPr lang="en-US" altLang="ja-JP" sz="3200" baseline="30000" dirty="0" smtClean="0"/>
              <a:t>st</a:t>
            </a:r>
            <a:r>
              <a:rPr lang="en-US" altLang="ja-JP" sz="3200" dirty="0" smtClean="0"/>
              <a:t> generation galaxies </a:t>
            </a:r>
            <a:endParaRPr kumimoji="1" lang="en-US" altLang="ja-JP" sz="3200" dirty="0" smtClean="0"/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Dedicated,   </a:t>
            </a:r>
            <a:r>
              <a:rPr lang="en-US" altLang="ja-JP" sz="3200" dirty="0" smtClean="0">
                <a:solidFill>
                  <a:srgbClr val="00B0F0"/>
                </a:solidFill>
              </a:rPr>
              <a:t>~100 deg</a:t>
            </a:r>
            <a:r>
              <a:rPr lang="en-US" altLang="ja-JP" sz="3200" baseline="30000" dirty="0" smtClean="0">
                <a:solidFill>
                  <a:srgbClr val="00B0F0"/>
                </a:solidFill>
              </a:rPr>
              <a:t>2</a:t>
            </a:r>
            <a:r>
              <a:rPr lang="en-US" altLang="ja-JP" sz="3200" dirty="0" smtClean="0">
                <a:solidFill>
                  <a:srgbClr val="00B0F0"/>
                </a:solidFill>
              </a:rPr>
              <a:t>, 28AB</a:t>
            </a:r>
            <a:r>
              <a:rPr lang="ja-JP" altLang="en-US" sz="3200" dirty="0" smtClean="0">
                <a:solidFill>
                  <a:srgbClr val="00B0F0"/>
                </a:solidFill>
              </a:rPr>
              <a:t> </a:t>
            </a:r>
            <a:r>
              <a:rPr lang="en-US" altLang="ja-JP" sz="3200" dirty="0" smtClean="0">
                <a:solidFill>
                  <a:srgbClr val="00B0F0"/>
                </a:solidFill>
              </a:rPr>
              <a:t>(~25nJy)</a:t>
            </a:r>
          </a:p>
          <a:p>
            <a:r>
              <a:rPr lang="ja-JP" altLang="en-US" sz="2800" dirty="0" smtClean="0"/>
              <a:t>● </a:t>
            </a:r>
            <a:r>
              <a:rPr lang="ja-JP" alt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~10</a:t>
            </a:r>
            <a:r>
              <a:rPr lang="en-US" sz="3200" baseline="30000" dirty="0" smtClean="0">
                <a:solidFill>
                  <a:srgbClr val="C00000"/>
                </a:solidFill>
              </a:rPr>
              <a:t>4</a:t>
            </a:r>
            <a:r>
              <a:rPr lang="en-US" sz="3200" dirty="0" smtClean="0">
                <a:solidFill>
                  <a:srgbClr val="C00000"/>
                </a:solidFill>
              </a:rPr>
              <a:t> galaxies at z=8-9, ~3-6x10</a:t>
            </a:r>
            <a:r>
              <a:rPr lang="en-US" sz="3200" baseline="30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 at z=11-12,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       and ~50-100 galaxies at z=14-17</a:t>
            </a:r>
            <a:endParaRPr lang="en-US" altLang="ja-JP" sz="3200" dirty="0" smtClean="0">
              <a:solidFill>
                <a:srgbClr val="C00000"/>
              </a:solidFill>
            </a:endParaRPr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Concept developed under JAXA/ISAS  WG</a:t>
            </a:r>
          </a:p>
          <a:p>
            <a:r>
              <a:rPr kumimoji="1" lang="en-US" altLang="ja-JP" sz="3200" dirty="0" smtClean="0"/>
              <a:t>         to be launched in late 2010’s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2976" y="1571612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B050"/>
                </a:solidFill>
              </a:rPr>
              <a:t>WISH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57554" y="3286124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Back up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0034" y="500042"/>
            <a:ext cx="384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Technical Challenge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1714488"/>
            <a:ext cx="7821565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kumimoji="1" lang="en-US" altLang="ja-JP" sz="2800" dirty="0" smtClean="0"/>
              <a:t> Telescope structure and the primary mirror fixation</a:t>
            </a:r>
          </a:p>
          <a:p>
            <a:pPr>
              <a:lnSpc>
                <a:spcPct val="150000"/>
              </a:lnSpc>
            </a:pPr>
            <a:r>
              <a:rPr lang="en-US" altLang="ja-JP" sz="2800" dirty="0" smtClean="0"/>
              <a:t> </a:t>
            </a:r>
            <a:r>
              <a:rPr lang="en-US" altLang="ja-JP" sz="2800" dirty="0" smtClean="0"/>
              <a:t>  </a:t>
            </a:r>
            <a:r>
              <a:rPr kumimoji="1" lang="en-US" altLang="ja-JP" sz="2800" dirty="0" smtClean="0"/>
              <a:t> working at 100K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kumimoji="1" lang="en-US" altLang="ja-JP" sz="2800" dirty="0" smtClean="0"/>
              <a:t> Wide-field filter exchanger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ja-JP" sz="2800" dirty="0" smtClean="0"/>
              <a:t> </a:t>
            </a:r>
            <a:r>
              <a:rPr lang="en-US" altLang="ja-JP" sz="2800" dirty="0" smtClean="0"/>
              <a:t>Data handling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57158" y="3225405"/>
          <a:ext cx="8501123" cy="2132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66139"/>
                <a:gridCol w="2198174"/>
                <a:gridCol w="1319318"/>
                <a:gridCol w="1611925"/>
                <a:gridCol w="1905567"/>
              </a:tblGrid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WISH UDS</a:t>
                      </a:r>
                      <a:endParaRPr lang="ja-JP" sz="2400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WISH MBS</a:t>
                      </a:r>
                      <a:endParaRPr lang="ja-JP" sz="2400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Filter Choice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Area (deg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)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Filter Choice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Area </a:t>
                      </a:r>
                      <a:endParaRPr lang="en-US" sz="2000" kern="100" dirty="0" smtClean="0"/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 smtClean="0"/>
                        <a:t>(</a:t>
                      </a:r>
                      <a:r>
                        <a:rPr lang="en-US" sz="2000" kern="100" dirty="0"/>
                        <a:t>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)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Plan 1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1.8, 2.3, 3.0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64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1.0,1.4,4.0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14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Plan 2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1.4, 1.8, 2.3, 3.0 μm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64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1.0,4.0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9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57290" y="1714488"/>
            <a:ext cx="6120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Surveys can be achieved </a:t>
            </a:r>
          </a:p>
          <a:p>
            <a:r>
              <a:rPr kumimoji="1" lang="en-US" altLang="ja-JP" sz="3200" dirty="0" smtClean="0"/>
              <a:t>within ~</a:t>
            </a:r>
            <a:r>
              <a:rPr kumimoji="1" lang="en-US" altLang="ja-JP" sz="4000" dirty="0" smtClean="0"/>
              <a:t>1000</a:t>
            </a:r>
            <a:r>
              <a:rPr kumimoji="1" lang="en-US" altLang="ja-JP" sz="3200" dirty="0" smtClean="0"/>
              <a:t> days (50% overhead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5643578"/>
            <a:ext cx="6419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+  Ultra Wide Survey (~1000  deg2 shallow)</a:t>
            </a:r>
          </a:p>
          <a:p>
            <a:r>
              <a:rPr lang="en-US" altLang="ja-JP" sz="2800" dirty="0" smtClean="0"/>
              <a:t>+  Extreme Survey (~29 </a:t>
            </a:r>
            <a:r>
              <a:rPr lang="en-US" altLang="ja-JP" sz="2800" dirty="0" err="1" smtClean="0"/>
              <a:t>mag</a:t>
            </a:r>
            <a:r>
              <a:rPr lang="en-US" altLang="ja-JP" sz="2800" dirty="0" smtClean="0"/>
              <a:t> narrow  field)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1785926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set of broad-band filters to select high-z galaxies</a:t>
            </a:r>
            <a:endParaRPr kumimoji="1" lang="ja-JP" altLang="en-US" sz="3200" dirty="0"/>
          </a:p>
        </p:txBody>
      </p:sp>
      <p:pic>
        <p:nvPicPr>
          <p:cNvPr id="6" name="Picture 2" descr="redshift1"/>
          <p:cNvPicPr>
            <a:picLocks noChangeAspect="1" noChangeArrowheads="1"/>
          </p:cNvPicPr>
          <p:nvPr/>
        </p:nvPicPr>
        <p:blipFill>
          <a:blip r:embed="rId2">
            <a:lum bright="-54000" contrast="73000"/>
          </a:blip>
          <a:srcRect/>
          <a:stretch>
            <a:fillRect/>
          </a:stretch>
        </p:blipFill>
        <p:spPr bwMode="auto">
          <a:xfrm>
            <a:off x="285720" y="2571744"/>
            <a:ext cx="5286412" cy="39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ig2c1"/>
          <p:cNvPicPr>
            <a:picLocks noChangeAspect="1" noChangeArrowheads="1"/>
          </p:cNvPicPr>
          <p:nvPr/>
        </p:nvPicPr>
        <p:blipFill>
          <a:blip r:embed="rId3">
            <a:lum bright="-21000" contrast="32000"/>
          </a:blip>
          <a:srcRect/>
          <a:stretch>
            <a:fillRect/>
          </a:stretch>
        </p:blipFill>
        <p:spPr bwMode="auto">
          <a:xfrm>
            <a:off x="5929322" y="2571744"/>
            <a:ext cx="2786082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1785926"/>
            <a:ext cx="80874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Requirements: </a:t>
            </a:r>
          </a:p>
          <a:p>
            <a:r>
              <a:rPr kumimoji="1" lang="en-US" altLang="ja-JP" sz="3200" dirty="0" smtClean="0"/>
              <a:t>   - operate more than 7 filters</a:t>
            </a:r>
          </a:p>
          <a:p>
            <a:r>
              <a:rPr lang="en-US" altLang="ja-JP" sz="3200" dirty="0" smtClean="0"/>
              <a:t>                                      (selection of high-z galaxies)</a:t>
            </a:r>
          </a:p>
          <a:p>
            <a:r>
              <a:rPr lang="en-US" altLang="ja-JP" sz="3200" dirty="0" smtClean="0"/>
              <a:t>   - large-sky survey in a single filter</a:t>
            </a:r>
          </a:p>
          <a:p>
            <a:r>
              <a:rPr kumimoji="1" lang="en-US" altLang="ja-JP" sz="3200" dirty="0" smtClean="0"/>
              <a:t>                           </a:t>
            </a:r>
          </a:p>
          <a:p>
            <a:r>
              <a:rPr kumimoji="1" lang="en-US" altLang="ja-JP" sz="3200" dirty="0" smtClean="0">
                <a:sym typeface="Wingdings" pitchFamily="2" charset="2"/>
              </a:rPr>
              <a:t> Needs for the filter exchanger</a:t>
            </a:r>
            <a:endParaRPr kumimoji="1" lang="ja-JP" altLang="en-US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34" y="5072074"/>
          <a:ext cx="79296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857520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Merits/advantage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difficulties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Wheel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heritage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Large beam size, weights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Slider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works in room</a:t>
                      </a:r>
                      <a:r>
                        <a:rPr kumimoji="1" lang="en-US" altLang="ja-JP" baseline="0" dirty="0" smtClean="0"/>
                        <a:t> temperature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Lubrication at 100K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Flip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Less difficulty</a:t>
                      </a:r>
                      <a:r>
                        <a:rPr kumimoji="1" lang="en-US" altLang="ja-JP" baseline="0" dirty="0" smtClean="0"/>
                        <a:t> in lubrication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Gaps between</a:t>
                      </a:r>
                      <a:r>
                        <a:rPr kumimoji="1" lang="en-US" altLang="ja-JP" baseline="0" dirty="0" smtClean="0"/>
                        <a:t> detectors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ghz_reion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928662" y="1571612"/>
            <a:ext cx="727109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Toru Yamada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Chihiro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Tokoku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(Tohoku University)</a:t>
            </a:r>
          </a:p>
          <a:p>
            <a:r>
              <a:rPr lang="en-US" altLang="ja-JP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Ikuru</a:t>
            </a:r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Iwata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S.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Tsuneta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   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T.Morokuma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T.Kodama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Y.Komiyama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(NAOJ)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H.Matsuhara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T.Wada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Y.Oyabu</a:t>
            </a:r>
            <a:r>
              <a:rPr lang="en-US" altLang="ja-JP" sz="2800" dirty="0" smtClean="0">
                <a:solidFill>
                  <a:schemeClr val="bg1"/>
                </a:solidFill>
              </a:rPr>
              <a:t>  (JAXA/ISAS)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H.Sugita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Y.Sato</a:t>
            </a:r>
            <a:r>
              <a:rPr lang="en-US" altLang="ja-JP" sz="2800" dirty="0" smtClean="0">
                <a:solidFill>
                  <a:schemeClr val="bg1"/>
                </a:solidFill>
              </a:rPr>
              <a:t> (JAXA)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K.Ohta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K.Yabe</a:t>
            </a:r>
            <a:r>
              <a:rPr lang="en-US" altLang="ja-JP" sz="2800" dirty="0" smtClean="0">
                <a:solidFill>
                  <a:schemeClr val="bg1"/>
                </a:solidFill>
              </a:rPr>
              <a:t> 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Tsutsui</a:t>
            </a:r>
            <a:r>
              <a:rPr lang="en-US" altLang="ja-JP" sz="2800" dirty="0" smtClean="0">
                <a:solidFill>
                  <a:schemeClr val="bg1"/>
                </a:solidFill>
              </a:rPr>
              <a:t> (Kyoto University)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M.Doi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N.Yasuda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(University of Tokyo)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N.Kawai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TiTEC</a:t>
            </a:r>
            <a:r>
              <a:rPr lang="en-US" altLang="ja-JP" sz="2800" dirty="0" smtClean="0">
                <a:solidFill>
                  <a:schemeClr val="bg1"/>
                </a:solidFill>
              </a:rPr>
              <a:t>),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Yonetoku</a:t>
            </a:r>
            <a:r>
              <a:rPr lang="en-US" altLang="ja-JP" sz="2800" dirty="0" smtClean="0">
                <a:solidFill>
                  <a:schemeClr val="bg1"/>
                </a:solidFill>
              </a:rPr>
              <a:t> (Kanazawa U), 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A.Inoue</a:t>
            </a:r>
            <a:r>
              <a:rPr lang="en-US" altLang="ja-JP" sz="2800" dirty="0" smtClean="0">
                <a:solidFill>
                  <a:schemeClr val="bg1"/>
                </a:solidFill>
              </a:rPr>
              <a:t> (Osaka Sangyo U.)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Y.Ikeda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Photocoding</a:t>
            </a:r>
            <a:r>
              <a:rPr lang="en-US" altLang="ja-JP" sz="2800" dirty="0" smtClean="0">
                <a:solidFill>
                  <a:schemeClr val="bg1"/>
                </a:solidFill>
              </a:rPr>
              <a:t>),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S.Iwamura</a:t>
            </a:r>
            <a:r>
              <a:rPr lang="en-US" altLang="ja-JP" sz="2800" dirty="0" smtClean="0">
                <a:solidFill>
                  <a:schemeClr val="bg1"/>
                </a:solidFill>
              </a:rPr>
              <a:t> (M.R.J)</a:t>
            </a:r>
          </a:p>
          <a:p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714356"/>
            <a:ext cx="308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WISH WG Members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357166"/>
            <a:ext cx="455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Compli</a:t>
            </a:r>
            <a:r>
              <a:rPr lang="en-US" altLang="ja-JP" sz="4000" dirty="0" smtClean="0"/>
              <a:t>mentary with 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96" y="1285860"/>
            <a:ext cx="73869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JWST</a:t>
            </a:r>
          </a:p>
          <a:p>
            <a:r>
              <a:rPr lang="en-US" altLang="ja-JP" sz="2800" dirty="0" smtClean="0"/>
              <a:t>        6.5m   4.9 arcmin2 x 2ch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smaller PSF</a:t>
            </a:r>
          </a:p>
          <a:p>
            <a:r>
              <a:rPr lang="en-US" altLang="ja-JP" sz="2800" dirty="0" smtClean="0"/>
              <a:t>        survey speed </a:t>
            </a:r>
          </a:p>
          <a:p>
            <a:r>
              <a:rPr lang="en-US" altLang="ja-JP" sz="2800" dirty="0" smtClean="0"/>
              <a:t>            point source detection  JWST = 2 x WISH</a:t>
            </a:r>
          </a:p>
          <a:p>
            <a:r>
              <a:rPr lang="en-US" altLang="ja-JP" sz="2800" dirty="0" smtClean="0"/>
              <a:t>            d~0.2” objects  WISH ~ 2 x JWST </a:t>
            </a:r>
          </a:p>
          <a:p>
            <a:r>
              <a:rPr lang="en-US" altLang="ja-JP" sz="2800" dirty="0" smtClean="0"/>
              <a:t>        WISH is a dedicated survey mission for 5 yrs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Euclid NIP Deep Survey</a:t>
            </a:r>
          </a:p>
          <a:p>
            <a:r>
              <a:rPr lang="en-US" altLang="ja-JP" sz="2800" dirty="0" smtClean="0"/>
              <a:t>        1.2m    0.3”/pix  40deg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 survey</a:t>
            </a:r>
          </a:p>
          <a:p>
            <a:r>
              <a:rPr lang="en-US" altLang="ja-JP" sz="2800" dirty="0" smtClean="0"/>
              <a:t>         5σ </a:t>
            </a:r>
            <a:r>
              <a:rPr lang="en-US" altLang="ja-JP" sz="2800" dirty="0" smtClean="0">
                <a:solidFill>
                  <a:srgbClr val="FF0000"/>
                </a:solidFill>
              </a:rPr>
              <a:t>26mag   </a:t>
            </a:r>
            <a:r>
              <a:rPr lang="en-US" altLang="ja-JP" sz="2800" dirty="0" smtClean="0">
                <a:solidFill>
                  <a:srgbClr val="0000FF"/>
                </a:solidFill>
              </a:rPr>
              <a:t>not deep enough for z&gt;8 sources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仙台研究\WISH\戦略的開発経費\2010\moro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939" y="2357430"/>
            <a:ext cx="3750068" cy="3429024"/>
          </a:xfrm>
          <a:prstGeom prst="rect">
            <a:avLst/>
          </a:prstGeom>
          <a:noFill/>
        </p:spPr>
      </p:pic>
      <p:pic>
        <p:nvPicPr>
          <p:cNvPr id="3076" name="Picture 4" descr="D:\仙台研究\WISH\戦略的開発経費\2010\ikeda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716322" cy="3308926"/>
          </a:xfrm>
          <a:prstGeom prst="rect">
            <a:avLst/>
          </a:prstGeom>
          <a:noFill/>
        </p:spPr>
      </p:pic>
      <p:cxnSp>
        <p:nvCxnSpPr>
          <p:cNvPr id="14" name="直線コネクタ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  <p:cxnSp>
        <p:nvCxnSpPr>
          <p:cNvPr id="35" name="カギ線コネクタ 34"/>
          <p:cNvCxnSpPr/>
          <p:nvPr/>
        </p:nvCxnSpPr>
        <p:spPr>
          <a:xfrm rot="16200000" flipH="1">
            <a:off x="1769948" y="2464587"/>
            <a:ext cx="2071702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448609" y="1785926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5984791" y="2750339"/>
            <a:ext cx="192882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714488"/>
            <a:ext cx="8286808" cy="492922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 Brief Summary (1)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4970" y="1857364"/>
            <a:ext cx="78361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solidFill>
                  <a:srgbClr val="000066"/>
                </a:solidFill>
              </a:rPr>
              <a:t>●</a:t>
            </a:r>
            <a:r>
              <a:rPr kumimoji="1" lang="ja-JP" altLang="en-US" sz="3200" dirty="0" smtClean="0">
                <a:solidFill>
                  <a:srgbClr val="000066"/>
                </a:solidFill>
              </a:rPr>
              <a:t> 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NIR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Deep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and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Wide-field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Imaging Surveyor</a:t>
            </a: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66"/>
                </a:solidFill>
              </a:rPr>
              <a:t>●  </a:t>
            </a:r>
            <a:r>
              <a:rPr lang="en-US" altLang="ja-JP" sz="3200" dirty="0" smtClean="0">
                <a:solidFill>
                  <a:srgbClr val="000066"/>
                </a:solidFill>
              </a:rPr>
              <a:t>Exploring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sz="3200" dirty="0" smtClean="0">
                <a:solidFill>
                  <a:srgbClr val="FF0000"/>
                </a:solidFill>
              </a:rPr>
              <a:t> generation galaxies 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66"/>
                </a:solidFill>
              </a:rPr>
              <a:t>●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FF00FF"/>
                </a:solidFill>
              </a:rPr>
              <a:t>Dedicated</a:t>
            </a:r>
            <a:r>
              <a:rPr lang="en-US" altLang="ja-JP" sz="3200" dirty="0" smtClean="0">
                <a:solidFill>
                  <a:srgbClr val="000066"/>
                </a:solidFill>
              </a:rPr>
              <a:t>,   </a:t>
            </a:r>
            <a:r>
              <a:rPr lang="en-US" altLang="ja-JP" sz="3200" dirty="0" smtClean="0">
                <a:solidFill>
                  <a:srgbClr val="0000FF"/>
                </a:solidFill>
              </a:rPr>
              <a:t>~100 deg</a:t>
            </a:r>
            <a:r>
              <a:rPr lang="en-US" altLang="ja-JP" sz="32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sz="3200" dirty="0" smtClean="0">
                <a:solidFill>
                  <a:srgbClr val="0000FF"/>
                </a:solidFill>
              </a:rPr>
              <a:t>, 28AB</a:t>
            </a:r>
            <a:r>
              <a:rPr lang="ja-JP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</a:rPr>
              <a:t>(~25nJy)  </a:t>
            </a: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66"/>
                </a:solidFill>
              </a:rPr>
              <a:t>●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000066"/>
                </a:solidFill>
              </a:rPr>
              <a:t>Concept developed under JAXA/ISAS  </a:t>
            </a:r>
            <a:r>
              <a:rPr lang="en-US" altLang="ja-JP" sz="3200" dirty="0" smtClean="0">
                <a:solidFill>
                  <a:srgbClr val="000066"/>
                </a:solidFill>
              </a:rPr>
              <a:t>WG</a:t>
            </a:r>
            <a:endParaRPr kumimoji="1" lang="en-US" altLang="ja-JP" sz="3200" dirty="0" smtClean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66"/>
                </a:solidFill>
              </a:rPr>
              <a:t> </a:t>
            </a:r>
            <a:r>
              <a:rPr lang="en-US" altLang="ja-JP" sz="3200" dirty="0" smtClean="0">
                <a:solidFill>
                  <a:srgbClr val="000066"/>
                </a:solidFill>
              </a:rPr>
              <a:t>        </a:t>
            </a:r>
            <a:r>
              <a:rPr lang="en-US" altLang="ja-JP" sz="3200" dirty="0" smtClean="0">
                <a:solidFill>
                  <a:srgbClr val="C00000"/>
                </a:solidFill>
              </a:rPr>
              <a:t>(the WG was selected in Sept 2008)</a:t>
            </a:r>
          </a:p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66"/>
                </a:solidFill>
              </a:rPr>
              <a:t> </a:t>
            </a:r>
            <a:r>
              <a:rPr lang="en-US" altLang="ja-JP" sz="3200" dirty="0" smtClean="0">
                <a:solidFill>
                  <a:srgbClr val="000066"/>
                </a:solidFill>
              </a:rPr>
              <a:t>     to be  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launched 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in late 2010’s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000066"/>
                </a:solidFill>
              </a:rPr>
              <a:t>(NET2017)</a:t>
            </a:r>
            <a:endParaRPr kumimoji="1" lang="ja-JP" alt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714488"/>
            <a:ext cx="8286808" cy="492922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 Brief Summary (2)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2000240"/>
            <a:ext cx="779726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FF00FF"/>
                </a:solidFill>
              </a:rPr>
              <a:t>1-5 </a:t>
            </a:r>
            <a:r>
              <a:rPr lang="en-US" altLang="ja-JP" sz="4000" dirty="0" err="1" smtClean="0">
                <a:solidFill>
                  <a:srgbClr val="FF00FF"/>
                </a:solidFill>
              </a:rPr>
              <a:t>μm</a:t>
            </a:r>
            <a:r>
              <a:rPr lang="en-US" altLang="ja-JP" sz="4000" dirty="0" smtClean="0">
                <a:solidFill>
                  <a:srgbClr val="FF00FF"/>
                </a:solidFill>
              </a:rPr>
              <a:t> </a:t>
            </a:r>
            <a:r>
              <a:rPr lang="en-US" altLang="ja-JP" sz="4000" dirty="0" smtClean="0">
                <a:solidFill>
                  <a:srgbClr val="000066"/>
                </a:solidFill>
              </a:rPr>
              <a:t>wavelength range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400" dirty="0" smtClean="0">
                <a:solidFill>
                  <a:srgbClr val="0000FF"/>
                </a:solidFill>
              </a:rPr>
              <a:t>1.5m</a:t>
            </a:r>
            <a:r>
              <a:rPr lang="en-US" altLang="ja-JP" sz="4000" dirty="0" smtClean="0">
                <a:solidFill>
                  <a:srgbClr val="0000FF"/>
                </a:solidFill>
              </a:rPr>
              <a:t> diameter </a:t>
            </a:r>
            <a:r>
              <a:rPr lang="en-US" altLang="ja-JP" sz="4000" dirty="0" smtClean="0">
                <a:solidFill>
                  <a:srgbClr val="000066"/>
                </a:solidFill>
              </a:rPr>
              <a:t>telescope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000066"/>
                </a:solidFill>
              </a:rPr>
              <a:t>Very Wide-Field Imager </a:t>
            </a:r>
          </a:p>
          <a:p>
            <a:r>
              <a:rPr lang="en-US" altLang="ja-JP" sz="4000" dirty="0" smtClean="0">
                <a:solidFill>
                  <a:srgbClr val="000066"/>
                </a:solidFill>
              </a:rPr>
              <a:t>                                </a:t>
            </a:r>
            <a:r>
              <a:rPr lang="en-US" altLang="ja-JP" sz="4000" dirty="0" smtClean="0">
                <a:solidFill>
                  <a:srgbClr val="C00000"/>
                </a:solidFill>
              </a:rPr>
              <a:t>~1000 arcmin</a:t>
            </a:r>
            <a:r>
              <a:rPr lang="en-US" altLang="ja-JP" sz="40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4000" dirty="0" smtClean="0">
                <a:solidFill>
                  <a:srgbClr val="C00000"/>
                </a:solidFill>
              </a:rPr>
              <a:t> </a:t>
            </a:r>
            <a:r>
              <a:rPr lang="en-US" altLang="ja-JP" sz="4000" dirty="0" err="1" smtClean="0">
                <a:solidFill>
                  <a:srgbClr val="000066"/>
                </a:solidFill>
              </a:rPr>
              <a:t>FoV</a:t>
            </a:r>
            <a:endParaRPr lang="en-US" altLang="ja-JP" sz="4000" dirty="0" smtClean="0">
              <a:solidFill>
                <a:srgbClr val="000066"/>
              </a:solidFill>
            </a:endParaRPr>
          </a:p>
          <a:p>
            <a:r>
              <a:rPr lang="ja-JP" altLang="en-US" sz="4000" dirty="0" smtClean="0">
                <a:solidFill>
                  <a:srgbClr val="000066"/>
                </a:solidFill>
              </a:rPr>
              <a:t>●  </a:t>
            </a:r>
            <a:r>
              <a:rPr lang="en-US" altLang="ja-JP" sz="4000" dirty="0" smtClean="0">
                <a:solidFill>
                  <a:srgbClr val="000066"/>
                </a:solidFill>
              </a:rPr>
              <a:t>pixel scale: </a:t>
            </a:r>
            <a:r>
              <a:rPr lang="en-US" altLang="ja-JP" sz="4000" dirty="0" smtClean="0">
                <a:solidFill>
                  <a:srgbClr val="0070C0"/>
                </a:solidFill>
              </a:rPr>
              <a:t>0.15”</a:t>
            </a:r>
            <a:r>
              <a:rPr lang="en-US" altLang="ja-JP" sz="4000" dirty="0" smtClean="0">
                <a:solidFill>
                  <a:srgbClr val="000066"/>
                </a:solidFill>
              </a:rPr>
              <a:t> / 18μm</a:t>
            </a:r>
            <a:r>
              <a:rPr lang="ja-JP" altLang="en-US" sz="4000" dirty="0" smtClean="0">
                <a:solidFill>
                  <a:srgbClr val="000066"/>
                </a:solidFill>
              </a:rPr>
              <a:t>　</a:t>
            </a:r>
            <a:r>
              <a:rPr lang="en-US" altLang="ja-JP" sz="4000" dirty="0" smtClean="0">
                <a:solidFill>
                  <a:srgbClr val="000066"/>
                </a:solidFill>
              </a:rPr>
              <a:t>(f/16)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000066"/>
                </a:solidFill>
              </a:rPr>
              <a:t>Cooled to </a:t>
            </a:r>
            <a:r>
              <a:rPr lang="en-US" altLang="ja-JP" sz="4000" dirty="0" smtClean="0">
                <a:solidFill>
                  <a:srgbClr val="FF00FF"/>
                </a:solidFill>
              </a:rPr>
              <a:t>&lt; 100K </a:t>
            </a:r>
            <a:r>
              <a:rPr lang="en-US" altLang="ja-JP" sz="4000" dirty="0" smtClean="0">
                <a:solidFill>
                  <a:srgbClr val="000066"/>
                </a:solidFill>
              </a:rPr>
              <a:t>(telescope)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FF0000"/>
                </a:solidFill>
              </a:rPr>
              <a:t>SE-L2</a:t>
            </a:r>
            <a:r>
              <a:rPr lang="en-US" altLang="ja-JP" sz="4000" dirty="0" smtClean="0">
                <a:solidFill>
                  <a:srgbClr val="000066"/>
                </a:solidFill>
              </a:rPr>
              <a:t>, JAXA HIIA</a:t>
            </a:r>
          </a:p>
          <a:p>
            <a:endParaRPr kumimoji="1" lang="ja-JP" alt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0034" y="1571612"/>
            <a:ext cx="8286808" cy="49292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Science Goals  (1)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436" y="1785926"/>
            <a:ext cx="77203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Exploring the Ultimate Frontier of Galaxies </a:t>
            </a:r>
            <a:endParaRPr kumimoji="1" lang="en-US" altLang="ja-JP" sz="2800" b="1" dirty="0" smtClean="0">
              <a:solidFill>
                <a:srgbClr val="0000FF"/>
              </a:solidFill>
            </a:endParaRPr>
          </a:p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　      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Detection of 1</a:t>
            </a:r>
            <a:r>
              <a:rPr lang="en-US" altLang="ja-JP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-generation galaxies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and </a:t>
            </a: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studying </a:t>
            </a:r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cosmic </a:t>
            </a:r>
            <a:r>
              <a:rPr lang="en-US" altLang="ja-JP" sz="2800" b="1" dirty="0" err="1" smtClean="0">
                <a:solidFill>
                  <a:schemeClr val="accent3">
                    <a:lumMod val="50000"/>
                  </a:schemeClr>
                </a:solidFill>
              </a:rPr>
              <a:t>reionization</a:t>
            </a:r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over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z=7-15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NIR search and light curves for type-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Ia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SNe</a:t>
            </a:r>
            <a:endParaRPr kumimoji="1" lang="en-US" altLang="ja-JP" sz="2800" b="1" dirty="0" smtClean="0">
              <a:solidFill>
                <a:srgbClr val="00B050"/>
              </a:solidFill>
            </a:endParaRP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History of cosmic expansion and Dark Energy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kumimoji="1"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Transients: high-z GRB, luminous </a:t>
            </a:r>
            <a:r>
              <a:rPr kumimoji="1" lang="en-US" altLang="ja-JP" sz="2800" dirty="0" err="1" smtClean="0">
                <a:solidFill>
                  <a:schemeClr val="tx2">
                    <a:lumMod val="25000"/>
                  </a:schemeClr>
                </a:solidFill>
              </a:rPr>
              <a:t>SNe</a:t>
            </a:r>
            <a:endParaRPr kumimoji="1"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Huge statistics and New discovery</a:t>
            </a:r>
            <a:endParaRPr kumimoji="1" lang="ja-JP" altLang="en-US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仙台研究\WISH\REOSC\reionex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548878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正方形/長方形 2"/>
          <p:cNvSpPr/>
          <p:nvPr/>
        </p:nvSpPr>
        <p:spPr>
          <a:xfrm>
            <a:off x="1643042" y="4286256"/>
            <a:ext cx="2786082" cy="2357454"/>
          </a:xfrm>
          <a:prstGeom prst="rect">
            <a:avLst/>
          </a:prstGeom>
          <a:solidFill>
            <a:srgbClr val="FAC090">
              <a:alpha val="30980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Subaru</a:t>
            </a:r>
          </a:p>
          <a:p>
            <a:pPr algn="ctr"/>
            <a:r>
              <a:rPr lang="en-US" altLang="ja-JP" dirty="0" err="1" smtClean="0"/>
              <a:t>VLT,Keck,Gemini</a:t>
            </a:r>
            <a:r>
              <a:rPr lang="en-US" altLang="ja-JP" dirty="0" smtClean="0"/>
              <a:t>..</a:t>
            </a:r>
          </a:p>
          <a:p>
            <a:pPr algn="ctr"/>
            <a:r>
              <a:rPr lang="en-US" altLang="ja-JP" dirty="0" smtClean="0"/>
              <a:t>…………</a:t>
            </a:r>
          </a:p>
          <a:p>
            <a:pPr algn="ctr"/>
            <a:r>
              <a:rPr lang="en-US" altLang="ja-JP" dirty="0" smtClean="0"/>
              <a:t>Hubble Space Telescope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43042" y="2571744"/>
            <a:ext cx="2786082" cy="2357454"/>
            <a:chOff x="2370492" y="2643182"/>
            <a:chExt cx="2786082" cy="2357454"/>
          </a:xfrm>
        </p:grpSpPr>
        <p:sp>
          <p:nvSpPr>
            <p:cNvPr id="4" name="正方形/長方形 3"/>
            <p:cNvSpPr/>
            <p:nvPr/>
          </p:nvSpPr>
          <p:spPr>
            <a:xfrm>
              <a:off x="2370492" y="2643182"/>
              <a:ext cx="2786082" cy="23574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14678" y="271462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WISH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928926" y="2143116"/>
            <a:ext cx="1352070" cy="2786082"/>
            <a:chOff x="2928926" y="2143116"/>
            <a:chExt cx="1352070" cy="2786082"/>
          </a:xfrm>
        </p:grpSpPr>
        <p:sp>
          <p:nvSpPr>
            <p:cNvPr id="10" name="正方形/長方形 9"/>
            <p:cNvSpPr/>
            <p:nvPr/>
          </p:nvSpPr>
          <p:spPr>
            <a:xfrm>
              <a:off x="2928926" y="2428868"/>
              <a:ext cx="285752" cy="250033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14678" y="2143116"/>
              <a:ext cx="10663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B0F0"/>
                  </a:solidFill>
                </a:rPr>
                <a:t>JWST</a:t>
              </a:r>
              <a:endParaRPr kumimoji="1" lang="ja-JP" altLang="en-US" sz="32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3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143636" y="4214818"/>
            <a:ext cx="12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Redshift</a:t>
            </a:r>
            <a:endParaRPr lang="en-US" altLang="ja-JP" sz="2400" dirty="0" smtClean="0"/>
          </a:p>
          <a:p>
            <a:r>
              <a:rPr lang="en-US" altLang="ja-JP" sz="2400" dirty="0" smtClean="0"/>
              <a:t>z</a:t>
            </a:r>
            <a:r>
              <a:rPr kumimoji="1" lang="en-US" altLang="ja-JP" sz="2400" dirty="0" smtClean="0"/>
              <a:t>~6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2198" y="2000240"/>
            <a:ext cx="12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Redshift</a:t>
            </a:r>
            <a:endParaRPr lang="en-US" altLang="ja-JP" sz="2400" dirty="0" smtClean="0"/>
          </a:p>
          <a:p>
            <a:r>
              <a:rPr lang="en-US" altLang="ja-JP" sz="2400" dirty="0" smtClean="0"/>
              <a:t>z</a:t>
            </a:r>
            <a:r>
              <a:rPr kumimoji="1" lang="en-US" altLang="ja-JP" sz="2400" dirty="0" smtClean="0"/>
              <a:t>~15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WISH\SPIE\manuscript\fig1_lf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072098" cy="3526405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71472" y="214290"/>
            <a:ext cx="796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How deep, how large area should we observe?</a:t>
            </a:r>
            <a:endParaRPr kumimoji="1" lang="ja-JP" altLang="en-US" sz="32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25569" y="5873115"/>
            <a:ext cx="90184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Solid lines: empirical expectation (extrapolation) from z=6-8 luminosity function</a:t>
            </a:r>
          </a:p>
          <a:p>
            <a:r>
              <a:rPr lang="en-US" altLang="ja-JP" sz="2000" b="1" dirty="0" smtClean="0"/>
              <a:t>Dotted lines: expectation based on galaxy models (semi-analytic treatment)</a:t>
            </a:r>
            <a:endParaRPr kumimoji="1" lang="en-US" altLang="ja-JP" sz="2000" b="1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48" y="1285860"/>
            <a:ext cx="7114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Observed (z=6-8, HST </a:t>
            </a:r>
            <a:r>
              <a:rPr kumimoji="1" lang="en-US" altLang="ja-JP" sz="2400" dirty="0" smtClean="0"/>
              <a:t>WFC3 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dashed lines</a:t>
            </a:r>
            <a:r>
              <a:rPr kumimoji="1" lang="en-US" altLang="ja-JP" sz="2400" dirty="0" smtClean="0"/>
              <a:t>) </a:t>
            </a:r>
            <a:r>
              <a:rPr kumimoji="1" lang="en-US" altLang="ja-JP" sz="2400" dirty="0" smtClean="0"/>
              <a:t>and </a:t>
            </a:r>
          </a:p>
          <a:p>
            <a:r>
              <a:rPr kumimoji="1" lang="en-US" altLang="ja-JP" sz="2400" dirty="0" smtClean="0"/>
              <a:t>Predicted  (z=6-15) UV Luminosity Function of Galaxies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WISH\SPIE\manuscript\fig_limit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6013249" cy="425622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u="sng" dirty="0" smtClean="0"/>
              <a:t>In the observers’ frame…</a:t>
            </a:r>
            <a:r>
              <a:rPr kumimoji="1" lang="en-US" altLang="ja-JP" sz="3600" u="sng" dirty="0" smtClean="0"/>
              <a:t> </a:t>
            </a:r>
            <a:endParaRPr kumimoji="1" lang="ja-JP" altLang="en-US" sz="36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86578" y="1214422"/>
            <a:ext cx="1998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Limit of</a:t>
            </a:r>
          </a:p>
          <a:p>
            <a:r>
              <a:rPr kumimoji="1" lang="en-US" altLang="ja-JP" sz="2800" dirty="0" smtClean="0"/>
              <a:t>AB&gt;27-28 is </a:t>
            </a:r>
          </a:p>
          <a:p>
            <a:r>
              <a:rPr kumimoji="1" lang="en-US" altLang="ja-JP" sz="2800" dirty="0" smtClean="0"/>
              <a:t>needed</a:t>
            </a:r>
            <a:endParaRPr kumimoji="1" lang="ja-JP" altLang="en-US" sz="2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715140" y="2786058"/>
            <a:ext cx="2143140" cy="2643206"/>
            <a:chOff x="6715140" y="3929066"/>
            <a:chExt cx="2143140" cy="2643206"/>
          </a:xfrm>
          <a:solidFill>
            <a:schemeClr val="bg1"/>
          </a:solidFill>
        </p:grpSpPr>
        <p:sp>
          <p:nvSpPr>
            <p:cNvPr id="12" name="角丸四角形 11"/>
            <p:cNvSpPr/>
            <p:nvPr/>
          </p:nvSpPr>
          <p:spPr>
            <a:xfrm>
              <a:off x="6715140" y="3929066"/>
              <a:ext cx="2143140" cy="26432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7143768" y="4286256"/>
              <a:ext cx="1000132" cy="1588"/>
            </a:xfrm>
            <a:prstGeom prst="line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742811" y="4429132"/>
              <a:ext cx="210140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Empirical</a:t>
              </a:r>
            </a:p>
            <a:p>
              <a:r>
                <a:rPr kumimoji="1" lang="en-US" altLang="ja-JP" dirty="0" smtClean="0"/>
                <a:t>luminosity evolution</a:t>
              </a:r>
              <a:endParaRPr kumimoji="1" lang="ja-JP" altLang="en-US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215206" y="5286388"/>
              <a:ext cx="1000132" cy="158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6838664" y="5497313"/>
              <a:ext cx="180530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Semi-analytic</a:t>
              </a:r>
            </a:p>
            <a:p>
              <a:r>
                <a:rPr lang="en-US" altLang="ja-JP" dirty="0" smtClean="0"/>
                <a:t>Model prediction</a:t>
              </a:r>
              <a:endParaRPr kumimoji="1" lang="ja-JP" altLang="en-US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85720" y="5780782"/>
            <a:ext cx="7666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JWST 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NIRCam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2.2’x2.2’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2ch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filter)</a:t>
            </a:r>
          </a:p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2.8x10</a:t>
            </a:r>
            <a:r>
              <a:rPr kumimoji="1" lang="en-US" altLang="ja-JP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</a:t>
            </a:r>
            <a:r>
              <a:rPr kumimoji="1" lang="en-US" altLang="ja-JP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85852" y="1857364"/>
            <a:ext cx="1258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00B050"/>
                </a:solidFill>
              </a:rPr>
              <a:t>z</a:t>
            </a:r>
            <a:r>
              <a:rPr kumimoji="1" lang="en-US" altLang="ja-JP" sz="4400" dirty="0" smtClean="0">
                <a:solidFill>
                  <a:srgbClr val="00B050"/>
                </a:solidFill>
              </a:rPr>
              <a:t>=12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1163</Words>
  <PresentationFormat>画面に合わせる (4:3)</PresentationFormat>
  <Paragraphs>294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toru</dc:creator>
  <cp:lastModifiedBy>toru</cp:lastModifiedBy>
  <cp:revision>35</cp:revision>
  <dcterms:created xsi:type="dcterms:W3CDTF">2010-06-26T20:14:23Z</dcterms:created>
  <dcterms:modified xsi:type="dcterms:W3CDTF">2010-07-19T08:56:00Z</dcterms:modified>
</cp:coreProperties>
</file>